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62581" y="-98487"/>
            <a:ext cx="12940320" cy="10516802"/>
            <a:chOff x="0" y="0"/>
            <a:chExt cx="17253760" cy="140224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087" t="0" r="9087" b="0"/>
            <a:stretch>
              <a:fillRect/>
            </a:stretch>
          </p:blipFill>
          <p:spPr>
            <a:xfrm flipH="false" flipV="false">
              <a:off x="0" y="0"/>
              <a:ext cx="17253760" cy="1402240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98487" y="7888204"/>
            <a:ext cx="5561068" cy="2530111"/>
            <a:chOff x="0" y="0"/>
            <a:chExt cx="7414757" cy="33734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5877" r="0" b="15877"/>
            <a:stretch>
              <a:fillRect/>
            </a:stretch>
          </p:blipFill>
          <p:spPr>
            <a:xfrm flipH="false" flipV="false">
              <a:off x="0" y="0"/>
              <a:ext cx="7414757" cy="337348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5462581" y="7888204"/>
            <a:ext cx="6052730" cy="2530111"/>
            <a:chOff x="0" y="0"/>
            <a:chExt cx="1594135" cy="6663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4135" cy="666367"/>
            </a:xfrm>
            <a:custGeom>
              <a:avLst/>
              <a:gdLst/>
              <a:ahLst/>
              <a:cxnLst/>
              <a:rect r="r" b="b" t="t" l="l"/>
              <a:pathLst>
                <a:path h="666367" w="1594135">
                  <a:moveTo>
                    <a:pt x="0" y="0"/>
                  </a:moveTo>
                  <a:lnTo>
                    <a:pt x="1594135" y="0"/>
                  </a:lnTo>
                  <a:lnTo>
                    <a:pt x="1594135" y="666367"/>
                  </a:lnTo>
                  <a:lnTo>
                    <a:pt x="0" y="666367"/>
                  </a:lnTo>
                  <a:close/>
                </a:path>
              </a:pathLst>
            </a:custGeom>
            <a:solidFill>
              <a:srgbClr val="18181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94135" cy="704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31672" y="7888204"/>
            <a:ext cx="3571229" cy="2530111"/>
            <a:chOff x="0" y="0"/>
            <a:chExt cx="940571" cy="6663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0571" cy="666367"/>
            </a:xfrm>
            <a:custGeom>
              <a:avLst/>
              <a:gdLst/>
              <a:ahLst/>
              <a:cxnLst/>
              <a:rect r="r" b="b" t="t" l="l"/>
              <a:pathLst>
                <a:path h="666367" w="940571">
                  <a:moveTo>
                    <a:pt x="0" y="0"/>
                  </a:moveTo>
                  <a:lnTo>
                    <a:pt x="940571" y="0"/>
                  </a:lnTo>
                  <a:lnTo>
                    <a:pt x="940571" y="666367"/>
                  </a:lnTo>
                  <a:lnTo>
                    <a:pt x="0" y="666367"/>
                  </a:lnTo>
                  <a:close/>
                </a:path>
              </a:pathLst>
            </a:custGeom>
            <a:solidFill>
              <a:srgbClr val="18181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40571" cy="704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79852" y="8409322"/>
            <a:ext cx="1086663" cy="1086659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021" r="0" b="-2502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113686" y="8966027"/>
            <a:ext cx="892299" cy="243150"/>
            <a:chOff x="0" y="0"/>
            <a:chExt cx="1189732" cy="324200"/>
          </a:xfrm>
        </p:grpSpPr>
        <p:sp>
          <p:nvSpPr>
            <p:cNvPr name="Freeform 15" id="15"/>
            <p:cNvSpPr/>
            <p:nvPr/>
          </p:nvSpPr>
          <p:spPr>
            <a:xfrm flipH="false" flipV="false" rot="5400000">
              <a:off x="939214" y="73682"/>
              <a:ext cx="324200" cy="176837"/>
            </a:xfrm>
            <a:custGeom>
              <a:avLst/>
              <a:gdLst/>
              <a:ahLst/>
              <a:cxnLst/>
              <a:rect r="r" b="b" t="t" l="l"/>
              <a:pathLst>
                <a:path h="176837" w="324200">
                  <a:moveTo>
                    <a:pt x="0" y="0"/>
                  </a:moveTo>
                  <a:lnTo>
                    <a:pt x="324200" y="0"/>
                  </a:lnTo>
                  <a:lnTo>
                    <a:pt x="324200" y="176836"/>
                  </a:lnTo>
                  <a:lnTo>
                    <a:pt x="0" y="17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true" rot="5400000">
              <a:off x="-73682" y="73682"/>
              <a:ext cx="324200" cy="176837"/>
            </a:xfrm>
            <a:custGeom>
              <a:avLst/>
              <a:gdLst/>
              <a:ahLst/>
              <a:cxnLst/>
              <a:rect r="r" b="b" t="t" l="l"/>
              <a:pathLst>
                <a:path h="176837" w="324200">
                  <a:moveTo>
                    <a:pt x="0" y="176836"/>
                  </a:moveTo>
                  <a:lnTo>
                    <a:pt x="324200" y="176836"/>
                  </a:lnTo>
                  <a:lnTo>
                    <a:pt x="324200" y="0"/>
                  </a:lnTo>
                  <a:lnTo>
                    <a:pt x="0" y="0"/>
                  </a:lnTo>
                  <a:lnTo>
                    <a:pt x="0" y="176836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18" id="18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345219" y="2455883"/>
            <a:ext cx="4218307" cy="3546821"/>
          </a:xfrm>
          <a:custGeom>
            <a:avLst/>
            <a:gdLst/>
            <a:ahLst/>
            <a:cxnLst/>
            <a:rect r="r" b="b" t="t" l="l"/>
            <a:pathLst>
              <a:path h="3546821" w="4218307">
                <a:moveTo>
                  <a:pt x="0" y="0"/>
                </a:moveTo>
                <a:lnTo>
                  <a:pt x="4218307" y="0"/>
                </a:lnTo>
                <a:lnTo>
                  <a:pt x="4218307" y="3546821"/>
                </a:lnTo>
                <a:lnTo>
                  <a:pt x="0" y="354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285387" y="1447784"/>
            <a:ext cx="9973913" cy="508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6500" spc="-65">
                <a:solidFill>
                  <a:srgbClr val="FFFFFF"/>
                </a:solidFill>
                <a:latin typeface="Kollektif Bold"/>
              </a:rPr>
              <a:t>Visualization des données pour l'analyse des retards et des annulations de vols pour la compagnie aérienne domestique USA pour l'année 2015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705850" y="8409322"/>
            <a:ext cx="2674002" cy="1004135"/>
            <a:chOff x="0" y="0"/>
            <a:chExt cx="3565336" cy="133884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85725"/>
              <a:ext cx="3565336" cy="95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20">
                  <a:solidFill>
                    <a:srgbClr val="FFFFFF"/>
                  </a:solidFill>
                  <a:latin typeface="Kollektif Bold"/>
                </a:rPr>
                <a:t>KOUADIO DONGO JEAN-MARC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50956"/>
              <a:ext cx="3565336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20">
                  <a:solidFill>
                    <a:srgbClr val="D9D9D9"/>
                  </a:solidFill>
                  <a:latin typeface="Kollektif"/>
                </a:rPr>
                <a:t>DATAVIZ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7372308" cy="6851970"/>
            <a:chOff x="0" y="0"/>
            <a:chExt cx="23163078" cy="913596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718" r="0" b="19718"/>
            <a:stretch>
              <a:fillRect/>
            </a:stretch>
          </p:blipFill>
          <p:spPr>
            <a:xfrm flipH="false" flipV="false">
              <a:off x="0" y="0"/>
              <a:ext cx="23163078" cy="913596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528667" y="1628692"/>
            <a:ext cx="12266240" cy="5556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8400" spc="-84">
                <a:solidFill>
                  <a:srgbClr val="FFFFFF"/>
                </a:solidFill>
                <a:latin typeface="Kollektif Bold"/>
              </a:rPr>
              <a:t>Projet "Analyse des retards des vols des compagnies aériennes nationales américaines pour l'année 2015 "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5417" y="8967525"/>
            <a:ext cx="7673980" cy="847291"/>
            <a:chOff x="0" y="0"/>
            <a:chExt cx="10231974" cy="11297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33350"/>
              <a:ext cx="10231974" cy="796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19"/>
                </a:lnSpc>
              </a:pPr>
              <a:r>
                <a:rPr lang="en-US" sz="3299" spc="32">
                  <a:solidFill>
                    <a:srgbClr val="FFFFFF"/>
                  </a:solidFill>
                  <a:latin typeface="Kollektif Bold"/>
                </a:rPr>
                <a:t>OUTIL :TABLEAU DESkTOP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41830"/>
              <a:ext cx="10231974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81181" y="8292682"/>
            <a:ext cx="6078119" cy="158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 spc="28">
                <a:solidFill>
                  <a:srgbClr val="D9D9D9"/>
                </a:solidFill>
                <a:latin typeface="Kollektif"/>
              </a:rPr>
              <a:t>Source des données: https://www.kaggle.com/datasets/usdot/flight-delays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2" id="12"/>
          <p:cNvSpPr/>
          <p:nvPr/>
        </p:nvSpPr>
        <p:spPr>
          <a:xfrm rot="-5400000">
            <a:off x="9390363" y="9135881"/>
            <a:ext cx="2519947" cy="0"/>
          </a:xfrm>
          <a:prstGeom prst="line">
            <a:avLst/>
          </a:prstGeom>
          <a:ln cap="flat" w="9525">
            <a:solidFill>
              <a:srgbClr val="A4A4B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8967525"/>
            <a:ext cx="892299" cy="243150"/>
            <a:chOff x="0" y="0"/>
            <a:chExt cx="1189732" cy="324200"/>
          </a:xfrm>
        </p:grpSpPr>
        <p:sp>
          <p:nvSpPr>
            <p:cNvPr name="Freeform 14" id="14"/>
            <p:cNvSpPr/>
            <p:nvPr/>
          </p:nvSpPr>
          <p:spPr>
            <a:xfrm flipH="false" flipV="false" rot="5400000">
              <a:off x="939214" y="73682"/>
              <a:ext cx="324200" cy="176837"/>
            </a:xfrm>
            <a:custGeom>
              <a:avLst/>
              <a:gdLst/>
              <a:ahLst/>
              <a:cxnLst/>
              <a:rect r="r" b="b" t="t" l="l"/>
              <a:pathLst>
                <a:path h="176837" w="324200">
                  <a:moveTo>
                    <a:pt x="0" y="0"/>
                  </a:moveTo>
                  <a:lnTo>
                    <a:pt x="324200" y="0"/>
                  </a:lnTo>
                  <a:lnTo>
                    <a:pt x="324200" y="176836"/>
                  </a:lnTo>
                  <a:lnTo>
                    <a:pt x="0" y="176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true" rot="5400000">
              <a:off x="-73682" y="73682"/>
              <a:ext cx="324200" cy="176837"/>
            </a:xfrm>
            <a:custGeom>
              <a:avLst/>
              <a:gdLst/>
              <a:ahLst/>
              <a:cxnLst/>
              <a:rect r="r" b="b" t="t" l="l"/>
              <a:pathLst>
                <a:path h="176837" w="324200">
                  <a:moveTo>
                    <a:pt x="0" y="176836"/>
                  </a:moveTo>
                  <a:lnTo>
                    <a:pt x="324200" y="176836"/>
                  </a:lnTo>
                  <a:lnTo>
                    <a:pt x="324200" y="0"/>
                  </a:lnTo>
                  <a:lnTo>
                    <a:pt x="0" y="0"/>
                  </a:lnTo>
                  <a:lnTo>
                    <a:pt x="0" y="17683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77443" y="1239880"/>
            <a:ext cx="11610354" cy="7780524"/>
          </a:xfrm>
          <a:custGeom>
            <a:avLst/>
            <a:gdLst/>
            <a:ahLst/>
            <a:cxnLst/>
            <a:rect r="r" b="b" t="t" l="l"/>
            <a:pathLst>
              <a:path h="7780524" w="11610354">
                <a:moveTo>
                  <a:pt x="0" y="0"/>
                </a:moveTo>
                <a:lnTo>
                  <a:pt x="11610354" y="0"/>
                </a:lnTo>
                <a:lnTo>
                  <a:pt x="11610354" y="7780524"/>
                </a:lnTo>
                <a:lnTo>
                  <a:pt x="0" y="7780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3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342092" y="1467957"/>
            <a:ext cx="6613726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89">
                <a:solidFill>
                  <a:srgbClr val="FFFFFF"/>
                </a:solidFill>
                <a:latin typeface="Kollektif Bold"/>
              </a:rPr>
              <a:t>1.  Dashboard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1548006"/>
            <a:ext cx="11008480" cy="7190988"/>
          </a:xfrm>
          <a:custGeom>
            <a:avLst/>
            <a:gdLst/>
            <a:ahLst/>
            <a:cxnLst/>
            <a:rect r="r" b="b" t="t" l="l"/>
            <a:pathLst>
              <a:path h="7190988" w="11008480">
                <a:moveTo>
                  <a:pt x="0" y="0"/>
                </a:moveTo>
                <a:lnTo>
                  <a:pt x="11008480" y="0"/>
                </a:lnTo>
                <a:lnTo>
                  <a:pt x="11008480" y="7190988"/>
                </a:lnTo>
                <a:lnTo>
                  <a:pt x="0" y="719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95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11925" y="201103"/>
            <a:ext cx="4840192" cy="968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4"/>
              </a:lnSpc>
            </a:pPr>
            <a:r>
              <a:rPr lang="en-US" sz="4938">
                <a:solidFill>
                  <a:srgbClr val="FFFFFF"/>
                </a:solidFill>
                <a:latin typeface="Kollektif Bold"/>
              </a:rPr>
              <a:t>L’évaluer les performances de différentes compagnies aériennes en fonction de la compagnie aérienne, des retards au départ et à l'arrivée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72470" y="570383"/>
            <a:ext cx="7853851" cy="9341161"/>
          </a:xfrm>
          <a:custGeom>
            <a:avLst/>
            <a:gdLst/>
            <a:ahLst/>
            <a:cxnLst/>
            <a:rect r="r" b="b" t="t" l="l"/>
            <a:pathLst>
              <a:path h="9341161" w="7853851">
                <a:moveTo>
                  <a:pt x="0" y="0"/>
                </a:moveTo>
                <a:lnTo>
                  <a:pt x="7853851" y="0"/>
                </a:lnTo>
                <a:lnTo>
                  <a:pt x="7853851" y="9341161"/>
                </a:lnTo>
                <a:lnTo>
                  <a:pt x="0" y="934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45574" y="958844"/>
            <a:ext cx="6613726" cy="855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5100" spc="-51">
                <a:solidFill>
                  <a:srgbClr val="FFFFFF"/>
                </a:solidFill>
                <a:latin typeface="Kollektif Bold"/>
              </a:rPr>
              <a:t>En utilisant le diagramme à barres entre les multiples raisons des retards des compagnies aériennes et les compagnies aériennes, nous pouvons prédire quelle compagnie aérienne utiliser pour éviter les raisons qui causent ces retards.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3703408"/>
            <a:ext cx="12234974" cy="4009701"/>
          </a:xfrm>
          <a:custGeom>
            <a:avLst/>
            <a:gdLst/>
            <a:ahLst/>
            <a:cxnLst/>
            <a:rect r="r" b="b" t="t" l="l"/>
            <a:pathLst>
              <a:path h="4009701" w="12234974">
                <a:moveTo>
                  <a:pt x="0" y="0"/>
                </a:moveTo>
                <a:lnTo>
                  <a:pt x="12234974" y="0"/>
                </a:lnTo>
                <a:lnTo>
                  <a:pt x="12234974" y="4009701"/>
                </a:lnTo>
                <a:lnTo>
                  <a:pt x="0" y="4009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0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99635" y="4684167"/>
            <a:ext cx="6353656" cy="4948615"/>
          </a:xfrm>
          <a:custGeom>
            <a:avLst/>
            <a:gdLst/>
            <a:ahLst/>
            <a:cxnLst/>
            <a:rect r="r" b="b" t="t" l="l"/>
            <a:pathLst>
              <a:path h="4948615" w="6353656">
                <a:moveTo>
                  <a:pt x="0" y="0"/>
                </a:moveTo>
                <a:lnTo>
                  <a:pt x="6353656" y="0"/>
                </a:lnTo>
                <a:lnTo>
                  <a:pt x="6353656" y="4948615"/>
                </a:lnTo>
                <a:lnTo>
                  <a:pt x="0" y="494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20" r="0" b="-152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18590" y="1028700"/>
            <a:ext cx="13357873" cy="2674708"/>
            <a:chOff x="0" y="0"/>
            <a:chExt cx="17810497" cy="35662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17810497" cy="684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7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79323"/>
              <a:ext cx="17457906" cy="2986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53"/>
                </a:lnSpc>
              </a:pPr>
              <a:r>
                <a:rPr lang="en-US" sz="4180" spc="41">
                  <a:solidFill>
                    <a:srgbClr val="D9D9D9"/>
                  </a:solidFill>
                  <a:latin typeface="Kollektif"/>
                </a:rPr>
                <a:t>En outre, nous pouvons également éliminer les compagnies aériennes les plus importantes qui causent le plus de retards dus aux conditions au filtre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219" y="437033"/>
            <a:ext cx="340035" cy="133350"/>
            <a:chOff x="0" y="0"/>
            <a:chExt cx="453379" cy="1778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39700"/>
              <a:ext cx="453379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2243862" y="1772915"/>
            <a:ext cx="13800276" cy="6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00"/>
              </a:lnSpc>
            </a:pPr>
            <a:r>
              <a:rPr lang="en-US" sz="7400" spc="-74">
                <a:solidFill>
                  <a:srgbClr val="FFFFFF"/>
                </a:solidFill>
                <a:latin typeface="Kollektif Bold"/>
              </a:rPr>
              <a:t>nous pouvons sélectionner la meilleure compagnie aérienne pour voyager en tenant compte des raisons telles que les meilleurs jours de la semaine et en évitant les raisons de retards multiples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DAF_l3skLV0</dc:identifier>
  <dcterms:modified xsi:type="dcterms:W3CDTF">2011-08-01T06:04:30Z</dcterms:modified>
  <cp:revision>1</cp:revision>
  <dc:title>Visualization des données pour l'analyse des retards et des annulations de vols pour la compagnie aérienne domestique USA pour l'année 2015</dc:title>
</cp:coreProperties>
</file>